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erriweather" panose="00000500000000000000" pitchFamily="2" charset="-18"/>
      <p:regular r:id="rId18"/>
      <p:bold r:id="rId19"/>
      <p:italic r:id="rId20"/>
      <p:boldItalic r:id="rId21"/>
    </p:embeddedFont>
    <p:embeddedFont>
      <p:font typeface="Merriweather SemiBold" panose="020B0604020202020204" charset="-18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3ef5a355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3ef5a355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c7a360085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c7a360085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c7a360085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c7a360085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3ef5a355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93ef5a355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c7a36008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c7a36008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3f492a3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93f492a3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cbf88ca8bb39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cbf88ca8bb39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c7a360085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c7a360085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7a360085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7a360085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7a360085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c7a360085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x720.jpg"/>
          <p:cNvPicPr preferRelativeResize="0"/>
          <p:nvPr/>
        </p:nvPicPr>
        <p:blipFill rotWithShape="1">
          <a:blip r:embed="rId3">
            <a:alphaModFix/>
          </a:blip>
          <a:srcRect l="44776" t="8357" r="40746" b="12421"/>
          <a:stretch/>
        </p:blipFill>
        <p:spPr>
          <a:xfrm>
            <a:off x="5592225" y="568563"/>
            <a:ext cx="1245300" cy="3833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pic>
      <p:pic>
        <p:nvPicPr>
          <p:cNvPr id="55" name="Google Shape;55;p13" title="x720.jpg"/>
          <p:cNvPicPr preferRelativeResize="0"/>
          <p:nvPr/>
        </p:nvPicPr>
        <p:blipFill rotWithShape="1">
          <a:blip r:embed="rId3">
            <a:alphaModFix/>
          </a:blip>
          <a:srcRect l="58244" t="5261" r="27278" b="5252"/>
          <a:stretch/>
        </p:blipFill>
        <p:spPr>
          <a:xfrm>
            <a:off x="6729225" y="395313"/>
            <a:ext cx="1245300" cy="45045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pic>
      <p:pic>
        <p:nvPicPr>
          <p:cNvPr id="56" name="Google Shape;56;p13" title="x720.jpg"/>
          <p:cNvPicPr preferRelativeResize="0"/>
          <p:nvPr/>
        </p:nvPicPr>
        <p:blipFill rotWithShape="1">
          <a:blip r:embed="rId3">
            <a:alphaModFix/>
          </a:blip>
          <a:srcRect l="72025" t="7893" r="13498" b="16060"/>
          <a:stretch/>
        </p:blipFill>
        <p:spPr>
          <a:xfrm>
            <a:off x="7898700" y="516388"/>
            <a:ext cx="1245300" cy="3679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pic>
      <p:pic>
        <p:nvPicPr>
          <p:cNvPr id="57" name="Google Shape;57;p13" title="x720.jpg"/>
          <p:cNvPicPr preferRelativeResize="0"/>
          <p:nvPr/>
        </p:nvPicPr>
        <p:blipFill rotWithShape="1">
          <a:blip r:embed="rId3">
            <a:alphaModFix/>
          </a:blip>
          <a:srcRect l="30485" t="2756" r="55037" b="7758"/>
          <a:stretch/>
        </p:blipFill>
        <p:spPr>
          <a:xfrm>
            <a:off x="4346925" y="330338"/>
            <a:ext cx="1245300" cy="432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pic>
      <p:pic>
        <p:nvPicPr>
          <p:cNvPr id="58" name="Google Shape;58;p13" title="x720.jpg"/>
          <p:cNvPicPr preferRelativeResize="0"/>
          <p:nvPr/>
        </p:nvPicPr>
        <p:blipFill rotWithShape="1">
          <a:blip r:embed="rId3">
            <a:alphaModFix/>
          </a:blip>
          <a:srcRect l="16764" t="1184" r="68759" b="17129"/>
          <a:stretch/>
        </p:blipFill>
        <p:spPr>
          <a:xfrm>
            <a:off x="3177425" y="243688"/>
            <a:ext cx="1245300" cy="39525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-106125" y="668000"/>
            <a:ext cx="3378300" cy="4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700" b="1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“Irodalomterápia”</a:t>
            </a:r>
            <a:endParaRPr sz="2700" b="1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Az irodalomterápia egy olyan módszer, amely az irodalmi szövegek olvasását és elemzését használja az önismeret, a lelki egészség és a személyes fejlődés támogatására.</a:t>
            </a:r>
            <a:endParaRPr sz="2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4572000" y="456400"/>
            <a:ext cx="441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hu" sz="2720" b="1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Olvasáskultúra</a:t>
            </a:r>
            <a:endParaRPr sz="2720" b="1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4294200" y="1176625"/>
            <a:ext cx="4538100" cy="3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6387" algn="l" rtl="0"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Az olvasás társadalmi, kulturális és oktatási szerepét jelenti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 Meghatározza, hogy egy közösség milyen gyakran és milyen típusú szövegeket olvas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Szoros kapcsolatban áll a műveltséggel és az iskolai teljesítménnyel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Fejleszti a szókincset, a szövegértést és a kritikai gondolkodást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Hozzájárul az empátia és a képzelőerő fejlődéséhez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Segíti az önálló véleményalkotást és a tájékozódást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 családi háttér és az iskola fontos szerepet játszik a kialakulásában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 digitális eszközök és a közösségi média hatással vannak az olvasási szokásokra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06387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225"/>
              <a:buFont typeface="Merriweather"/>
              <a:buChar char="●"/>
            </a:pPr>
            <a:r>
              <a:rPr lang="hu" sz="1225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Napjainkban csökken a hagyományos könyvolvasás, miközben nő az online tartalomfogyasztás</a:t>
            </a: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SzPts val="688"/>
              <a:buNone/>
            </a:pPr>
            <a:endParaRPr sz="1225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" name="Google Shape;66;p14" title="olvasó nő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175" y="1393988"/>
            <a:ext cx="3322800" cy="235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43325" y="983325"/>
            <a:ext cx="4961700" cy="39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Célja</a:t>
            </a:r>
            <a:r>
              <a:rPr lang="hu" sz="1100" b="1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:</a:t>
            </a:r>
            <a:endParaRPr sz="1100" b="1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Érzelmek feldolgozása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Önismeret növelése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Stressz, szorongás és belső konfliktusok csökkentése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Empátia és társas készségek fejlesztése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Hogyan működik?</a:t>
            </a:r>
            <a:endParaRPr sz="1100" b="1" u="sng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Az olvasott szövegekben azonosulunk a szereplőkkel vagy helyzetekkel.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Leírjuk, megbeszéljük vagy reflektálunk saját érzéseinkre.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Megtanuljuk kezelni a nehéz érzelmeket, konfliktusokat.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Kreatív írás vagy beszélgetés segíti a gondolatok feldolgozását.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4495800" y="983325"/>
            <a:ext cx="4648200" cy="4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Előnyök:</a:t>
            </a:r>
            <a:endParaRPr sz="1100" b="1" u="sng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Önismeret és önkifejezés javítása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Empátia és társas készségek erősítése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Stressz és szorongás csökkentése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Kreativitás és problémamegoldó képesség fejlesztése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Kiknek hasznos?</a:t>
            </a:r>
            <a:endParaRPr sz="1100" b="1" u="sng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Diákoknak és fiatal felnőtteknek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Pszichológiai nehézségekkel küzdőknek</a:t>
            </a:r>
            <a:b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1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Bárkinek, aki szeretné jobban megérteni önmagát és másokat</a:t>
            </a: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387675" y="0"/>
            <a:ext cx="4756200" cy="8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1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Mi az irodalomterápia?</a:t>
            </a:r>
            <a:br>
              <a:rPr lang="hu" sz="1100" b="1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hu" sz="1100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 Olyan pszichológiai módszer, ahol könyvek, versek vagy rövid szövegek olvasása és elemzése segít a lelki egészség fejlesztésében. Az olvasott történetek és karakterek révén jobban megérthetjük saját érzelmeinket és gondolatainkat.</a:t>
            </a:r>
            <a:endParaRPr sz="1100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0" y="0"/>
            <a:ext cx="2880300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Pszichológia</a:t>
            </a:r>
            <a:endParaRPr sz="3000" b="1" u="sng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-822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8740725" y="4887825"/>
            <a:ext cx="522300" cy="1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00">
                <a:solidFill>
                  <a:schemeClr val="dk2"/>
                </a:solidFill>
              </a:rPr>
              <a:t>K.L</a:t>
            </a:r>
            <a:endParaRPr sz="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492275" y="1077750"/>
            <a:ext cx="371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1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Az irodalomtudomány az irodalmi művek tudományos igényű vizsgálatával foglalkozó diszciplína. Célja, hogy feltárja a szövegek jelentését, szerkezetét, történeti és kulturális hátterét, valamint azt, hogyan hatnak az olvasókra és a társadalomra.</a:t>
            </a: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hu" sz="1300" b="1" u="sng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Fő területei:</a:t>
            </a:r>
            <a:endParaRPr sz="1300" b="1" u="sng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596900" lvl="0" indent="-293211" algn="l" rtl="0">
              <a:spcBef>
                <a:spcPts val="1000"/>
              </a:spcBef>
              <a:spcAft>
                <a:spcPts val="0"/>
              </a:spcAft>
              <a:buClr>
                <a:srgbClr val="B45F06"/>
              </a:buClr>
              <a:buSzPct val="1000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Irodalomelmélet – az irodalom működésének, fogalmainak vizsgálata</a:t>
            </a: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596900" lvl="0" indent="-293211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ct val="1000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Irodalomtörténet – korszakok, irányzatok, szerzők fejlődésének kutatása</a:t>
            </a: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596900" lvl="0" indent="-293211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ct val="1000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Összehasonlító irodalomtudomány – különböző nemzetek irodalmának összevetése</a:t>
            </a: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596900" lvl="0" indent="-293211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ct val="100000"/>
              <a:buFont typeface="Merriweather"/>
              <a:buChar char="●"/>
            </a:pPr>
            <a:r>
              <a:rPr lang="hu" sz="11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Kritika és szövegértelmezés – konkrét művek elemzése</a:t>
            </a: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000"/>
              </a:spcBef>
              <a:spcAft>
                <a:spcPts val="1200"/>
              </a:spcAft>
              <a:buNone/>
            </a:pPr>
            <a:endParaRPr sz="11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492275" y="407400"/>
            <a:ext cx="3989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700" b="1" u="sng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Irodalom tudomány</a:t>
            </a:r>
            <a:endParaRPr sz="2700" b="1" u="sng"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986725" y="984600"/>
            <a:ext cx="3717600" cy="2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 u="sng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Kiemelkedő alak: </a:t>
            </a:r>
            <a:endParaRPr sz="1500" u="sng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Arisztotelész</a:t>
            </a:r>
            <a:endParaRPr sz="15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9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Az irodalomtudomány egyik legkorábbi és legnagyobb hatású alakja.</a:t>
            </a:r>
            <a:endParaRPr sz="9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9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Poétika című művében rendszerezte a műnemeket (epika, líra, dráma), és bevezette olyan alapfogalmakat, mint a katarzis.</a:t>
            </a:r>
            <a:endParaRPr sz="9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900">
                <a:solidFill>
                  <a:srgbClr val="B45F06"/>
                </a:solidFill>
                <a:highlight>
                  <a:srgbClr val="FFF2CC"/>
                </a:highlight>
                <a:latin typeface="Merriweather"/>
                <a:ea typeface="Merriweather"/>
                <a:cs typeface="Merriweather"/>
                <a:sym typeface="Merriweather"/>
              </a:rPr>
              <a:t>Munkássága ma is meghatározó az irodalomelméletben, különösen a drámaelmélet és a műfajelmélet területén.</a:t>
            </a:r>
            <a:endParaRPr sz="900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 b="1">
              <a:solidFill>
                <a:srgbClr val="B45F06"/>
              </a:solidFill>
              <a:highlight>
                <a:srgbClr val="FFF2CC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5750" y="3655775"/>
            <a:ext cx="1163225" cy="1308600"/>
          </a:xfrm>
          <a:prstGeom prst="rect">
            <a:avLst/>
          </a:prstGeom>
          <a:noFill/>
          <a:ln w="38100" cap="rnd" cmpd="dbl">
            <a:solidFill>
              <a:srgbClr val="7F6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hu" sz="2720">
                <a:solidFill>
                  <a:srgbClr val="B45F06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Az irodalom szociológiai hatása </a:t>
            </a:r>
            <a:endParaRPr sz="2720">
              <a:solidFill>
                <a:srgbClr val="B45F06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209500" y="1107075"/>
            <a:ext cx="788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hu" sz="1530" i="1" u="sng">
                <a:solidFill>
                  <a:srgbClr val="B45F06"/>
                </a:solidFill>
              </a:rPr>
              <a:t>Az egyénre:</a:t>
            </a:r>
            <a:endParaRPr sz="1530" i="1" u="sng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530"/>
              <a:buAutoNum type="arabicPeriod"/>
            </a:pPr>
            <a:r>
              <a:rPr lang="hu" sz="1530" i="1">
                <a:solidFill>
                  <a:srgbClr val="B45F06"/>
                </a:solidFill>
              </a:rPr>
              <a:t>Identitásformálás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Char char="-"/>
            </a:pPr>
            <a:r>
              <a:rPr lang="hu" sz="1530">
                <a:solidFill>
                  <a:srgbClr val="B45F06"/>
                </a:solidFill>
              </a:rPr>
              <a:t>Segít az önismeret fejlődésében </a:t>
            </a:r>
            <a:endParaRPr sz="1530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Char char="-"/>
            </a:pPr>
            <a:r>
              <a:rPr lang="hu" sz="1530">
                <a:solidFill>
                  <a:srgbClr val="B45F06"/>
                </a:solidFill>
              </a:rPr>
              <a:t>hozzájárul az értékrend és világnézet kialakulásához </a:t>
            </a:r>
            <a:endParaRPr sz="1530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AutoNum type="arabicPeriod"/>
            </a:pPr>
            <a:r>
              <a:rPr lang="hu" sz="1530" i="1">
                <a:solidFill>
                  <a:srgbClr val="B45F06"/>
                </a:solidFill>
              </a:rPr>
              <a:t>Empátia és érzelmi intelligencia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Char char="-"/>
            </a:pPr>
            <a:r>
              <a:rPr lang="hu" sz="1530">
                <a:solidFill>
                  <a:srgbClr val="B45F06"/>
                </a:solidFill>
              </a:rPr>
              <a:t>Segít megérteni más társadalmi csoportok helyzetét</a:t>
            </a:r>
            <a:r>
              <a:rPr lang="hu" sz="1530" i="1">
                <a:solidFill>
                  <a:srgbClr val="B45F06"/>
                </a:solidFill>
              </a:rPr>
              <a:t>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AutoNum type="arabicPeriod"/>
            </a:pPr>
            <a:r>
              <a:rPr lang="hu" sz="1530" i="1">
                <a:solidFill>
                  <a:srgbClr val="B45F06"/>
                </a:solidFill>
              </a:rPr>
              <a:t>Kritikai gondolkodás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Char char="-"/>
            </a:pPr>
            <a:r>
              <a:rPr lang="hu" sz="1530" i="1">
                <a:solidFill>
                  <a:srgbClr val="B45F06"/>
                </a:solidFill>
              </a:rPr>
              <a:t>Az irodalom társadalmi problémákat mutat be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Char char="-"/>
            </a:pPr>
            <a:r>
              <a:rPr lang="hu" sz="1530" i="1">
                <a:solidFill>
                  <a:srgbClr val="B45F06"/>
                </a:solidFill>
              </a:rPr>
              <a:t>Az olvasó megtanul kérdéseket feltenni és véleményt alkotni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530"/>
              <a:buAutoNum type="arabicPeriod"/>
            </a:pPr>
            <a:r>
              <a:rPr lang="hu" sz="1530" i="1">
                <a:solidFill>
                  <a:srgbClr val="B45F06"/>
                </a:solidFill>
              </a:rPr>
              <a:t>Társadalmi mobilitás </a:t>
            </a:r>
            <a:endParaRPr sz="1530" i="1">
              <a:solidFill>
                <a:srgbClr val="B45F06"/>
              </a:solidFill>
            </a:endParaRPr>
          </a:p>
          <a:p>
            <a:pPr marL="457200" lvl="0" indent="-32575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30"/>
              <a:buChar char="-"/>
            </a:pPr>
            <a:r>
              <a:rPr lang="hu" sz="1530" i="1">
                <a:solidFill>
                  <a:srgbClr val="B45F06"/>
                </a:solidFill>
              </a:rPr>
              <a:t>javíthatja az egyén érvényesülését a társadalomban</a:t>
            </a:r>
            <a:r>
              <a:rPr lang="hu" sz="1530" i="1"/>
              <a:t> </a:t>
            </a:r>
            <a:endParaRPr sz="1530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rgbClr val="B45F06"/>
                </a:solidFill>
                <a:latin typeface="Merriweather"/>
                <a:ea typeface="Merriweather"/>
                <a:cs typeface="Merriweather"/>
                <a:sym typeface="Merriweather"/>
              </a:rPr>
              <a:t>Az irodalom szociológiai hatása </a:t>
            </a:r>
            <a:endParaRPr>
              <a:solidFill>
                <a:srgbClr val="B45F0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i="1" u="sng">
                <a:solidFill>
                  <a:srgbClr val="B45F06"/>
                </a:solidFill>
              </a:rPr>
              <a:t>A közösségre</a:t>
            </a:r>
            <a:r>
              <a:rPr lang="hu" i="1">
                <a:solidFill>
                  <a:srgbClr val="B45F06"/>
                </a:solidFill>
              </a:rPr>
              <a:t>: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rgbClr val="B45F06"/>
              </a:buClr>
              <a:buSzPts val="1800"/>
              <a:buAutoNum type="arabicPeriod"/>
            </a:pPr>
            <a:r>
              <a:rPr lang="hu" i="1">
                <a:solidFill>
                  <a:srgbClr val="B45F06"/>
                </a:solidFill>
              </a:rPr>
              <a:t>közösségi identitás erősítése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Char char="-"/>
            </a:pPr>
            <a:r>
              <a:rPr lang="hu" i="1">
                <a:solidFill>
                  <a:srgbClr val="B45F06"/>
                </a:solidFill>
              </a:rPr>
              <a:t>A nemzeti irodalom közös történeteket és hősöket ad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Char char="-"/>
            </a:pPr>
            <a:r>
              <a:rPr lang="hu" i="1">
                <a:solidFill>
                  <a:srgbClr val="B45F06"/>
                </a:solidFill>
              </a:rPr>
              <a:t>Erősíti az összetartozás érzését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AutoNum type="arabicPeriod"/>
            </a:pPr>
            <a:r>
              <a:rPr lang="hu">
                <a:solidFill>
                  <a:srgbClr val="B45F06"/>
                </a:solidFill>
              </a:rPr>
              <a:t>Társadalomkritika és változás</a:t>
            </a:r>
            <a:r>
              <a:rPr lang="hu" i="1">
                <a:solidFill>
                  <a:srgbClr val="B45F06"/>
                </a:solidFill>
              </a:rPr>
              <a:t>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Char char="-"/>
            </a:pPr>
            <a:r>
              <a:rPr lang="hu" i="1">
                <a:solidFill>
                  <a:srgbClr val="B45F06"/>
                </a:solidFill>
              </a:rPr>
              <a:t>Az irodalom képes rámutatni a társadalmi igazságtaanságra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Char char="-"/>
            </a:pPr>
            <a:r>
              <a:rPr lang="hu" i="1">
                <a:solidFill>
                  <a:srgbClr val="B45F06"/>
                </a:solidFill>
              </a:rPr>
              <a:t>reformokat indíthat el </a:t>
            </a:r>
            <a:endParaRPr i="1"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AutoNum type="arabicPeriod"/>
            </a:pPr>
            <a:r>
              <a:rPr lang="hu">
                <a:solidFill>
                  <a:srgbClr val="B45F06"/>
                </a:solidFill>
              </a:rPr>
              <a:t>Kulturális emlékezet </a:t>
            </a:r>
            <a:endParaRPr>
              <a:solidFill>
                <a:srgbClr val="B45F0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1800"/>
              <a:buChar char="-"/>
            </a:pPr>
            <a:r>
              <a:rPr lang="hu" i="1">
                <a:solidFill>
                  <a:srgbClr val="B45F06"/>
                </a:solidFill>
              </a:rPr>
              <a:t>Az irodalom megőrzi egy korszak gondolkodását és problémáit </a:t>
            </a:r>
            <a:endParaRPr i="1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hu" sz="4400" b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Az irodalomterápia pedagógiai hatásai</a:t>
            </a:r>
            <a:endParaRPr sz="4400" b="1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116300" cy="2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5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5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hu" sz="1500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" sz="1500" b="1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Az irodalomterápia a pedagógiában élményközpontú, személyiségfejlesztő módszer</a:t>
            </a:r>
            <a:r>
              <a:rPr lang="hu" sz="1500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amely szövegek segítségével fejleszti a diákok szövegértését, érzelmi intelligenciáját és szövegalkotó képességét.</a:t>
            </a:r>
            <a:endParaRPr sz="150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A módszer célja a diákok önismeretének és szociális kompetenciáinak növelése.</a:t>
            </a:r>
            <a:endParaRPr sz="150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hu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hu" b="1" i="1" u="sng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Az irodalomterápia pedagógiai alkalmazásának főbb jellemzői:</a:t>
            </a:r>
            <a:endParaRPr b="1" i="1" u="sng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-Személyiségfejlesztés és élményalapú oktatás</a:t>
            </a: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: A módszer a saját élményre és megtapasztalásra épít, hatékonyan segíti a diákok önismeretének fejlődését.</a:t>
            </a:r>
            <a:endParaRPr sz="150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-Kompetenciafejlesztés:</a:t>
            </a: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Kiemelten fejleszti a szövegértési, szövegfeldolgozó és szövegalkotó készségeket.</a:t>
            </a:r>
            <a:endParaRPr sz="150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1500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-Nevelési eszköz</a:t>
            </a:r>
            <a:r>
              <a:rPr lang="hu" sz="150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: Az irodalomterápiás elemek beépítése a nevelési folyamatba segíti az érzelmi intelligencia és a szociális készségek fejlesztését.</a:t>
            </a:r>
            <a:endParaRPr sz="150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b="1" i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hu" b="1" i="1" u="sng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Képzési lehetőségek</a:t>
            </a:r>
            <a:r>
              <a:rPr lang="hu" b="1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hu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 Pedagógusok számára léteznek szakirányú továbbképzések </a:t>
            </a:r>
            <a:endParaRPr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8700" y="2092975"/>
            <a:ext cx="2284501" cy="15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Diavetítés a képernyőre (16:9 oldalarány)</PresentationFormat>
  <Paragraphs>79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Calibri</vt:lpstr>
      <vt:lpstr>Merriweather</vt:lpstr>
      <vt:lpstr>Arial</vt:lpstr>
      <vt:lpstr>Merriweather SemiBold</vt:lpstr>
      <vt:lpstr>Simple Light</vt:lpstr>
      <vt:lpstr>PowerPoint-bemutató</vt:lpstr>
      <vt:lpstr>Olvasáskultúra</vt:lpstr>
      <vt:lpstr>PowerPoint-bemutató</vt:lpstr>
      <vt:lpstr>PowerPoint-bemutató</vt:lpstr>
      <vt:lpstr>Az irodalom szociológiai hatása </vt:lpstr>
      <vt:lpstr>Az irodalom szociológiai hatása </vt:lpstr>
      <vt:lpstr>Az irodalomterápia pedagógiai hatásai 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Laki Ildikó (DIUPAF)</dc:creator>
  <cp:lastModifiedBy>Laki Ildikó (DIUPAF)</cp:lastModifiedBy>
  <cp:revision>1</cp:revision>
  <dcterms:modified xsi:type="dcterms:W3CDTF">2026-02-23T21:43:44Z</dcterms:modified>
</cp:coreProperties>
</file>