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63" r:id="rId5"/>
    <p:sldId id="260" r:id="rId6"/>
    <p:sldId id="265" r:id="rId7"/>
    <p:sldId id="264" r:id="rId8"/>
    <p:sldId id="261" r:id="rId9"/>
    <p:sldId id="262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DD276B-56F9-4769-A4ED-6C0C1FE415C3}" v="1799" dt="2026-02-18T05:01:54.278"/>
    <p1510:client id="{7CECE56B-DEC9-4ED7-A43B-4D67BA2B2CE9}" v="1" dt="2026-02-17T20:57:38.352"/>
    <p1510:client id="{AAD431CE-5D7D-4E3F-854A-480FCBEE9B20}" v="41" dt="2026-02-17T15:37:52.959"/>
    <p1510:client id="{B8948394-7276-49DA-8909-6375D7E7E1CB}" v="1490" dt="2026-02-17T20:55:44.506"/>
    <p1510:client id="{C683F380-0C38-446B-BF9E-B60C88702D47}" v="124" dt="2026-02-17T15:31:53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2/23/2026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58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2/23/2026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7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2/23/2026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2/23/2026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7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2/23/2026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672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2/23/2026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3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5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2/23/2026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3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2/23/2026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2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2/23/2026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2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5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26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Kép 4" descr="A képen szöveg, ruházat, Emberi arc, mosoly látható&#10;&#10;Lehet, hogy az AI által létrehozott tartalom helytelen.">
            <a:extLst>
              <a:ext uri="{FF2B5EF4-FFF2-40B4-BE49-F238E27FC236}">
                <a16:creationId xmlns:a16="http://schemas.microsoft.com/office/drawing/2014/main" id="{C606688B-5B2F-6494-6745-15D3B39382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29" r="2" b="2"/>
          <a:stretch>
            <a:fillRect/>
          </a:stretch>
        </p:blipFill>
        <p:spPr>
          <a:xfrm>
            <a:off x="5557307" y="14387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7382" y="1863852"/>
            <a:ext cx="9602444" cy="1700858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hu-HU" sz="4000" dirty="0">
                <a:latin typeface="Times New Roman"/>
                <a:ea typeface="Tahoma"/>
                <a:cs typeface="Times New Roman"/>
              </a:rPr>
              <a:t>Zöldmozgalom-projektmunka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56890" y="4111050"/>
            <a:ext cx="5240314" cy="1576188"/>
          </a:xfrm>
        </p:spPr>
        <p:txBody>
          <a:bodyPr vert="horz" lIns="109728" tIns="109728" rIns="109728" bIns="91440" rtlCol="0" anchor="t">
            <a:noAutofit/>
          </a:bodyPr>
          <a:lstStyle/>
          <a:p>
            <a:r>
              <a:rPr lang="hu-HU">
                <a:solidFill>
                  <a:srgbClr val="000000"/>
                </a:solidFill>
                <a:highlight>
                  <a:srgbClr val="FFFFFF"/>
                </a:highlight>
                <a:latin typeface="Gill Sans MT"/>
                <a:ea typeface="+mn-lt"/>
                <a:cs typeface="Times New Roman"/>
              </a:rPr>
              <a:t>,,Kertész leszek, fát nevelek,</a:t>
            </a:r>
            <a:br>
              <a:rPr lang="hu-HU">
                <a:highlight>
                  <a:srgbClr val="FFFFFF"/>
                </a:highlight>
                <a:latin typeface="Gill Sans MT"/>
                <a:ea typeface="+mn-lt"/>
                <a:cs typeface="Times New Roman"/>
              </a:rPr>
            </a:br>
            <a:r>
              <a:rPr lang="hu-HU">
                <a:solidFill>
                  <a:srgbClr val="000000"/>
                </a:solidFill>
                <a:highlight>
                  <a:srgbClr val="FFFFFF"/>
                </a:highlight>
                <a:latin typeface="Gill Sans MT"/>
                <a:ea typeface="+mn-lt"/>
                <a:cs typeface="Times New Roman"/>
              </a:rPr>
              <a:t>kelő nappal én is kelek..."</a:t>
            </a:r>
            <a:endParaRPr lang="hu-HU">
              <a:latin typeface="Gill Sans MT"/>
              <a:cs typeface="Times New Roman"/>
            </a:endParaRPr>
          </a:p>
        </p:txBody>
      </p:sp>
      <p:pic>
        <p:nvPicPr>
          <p:cNvPr id="6" name="Kép 5" descr="A képen embléma, Grafika, clipart, Betűtípus látható&#10;&#10;Lehet, hogy az AI által létrehozott tartalom helytelen.">
            <a:extLst>
              <a:ext uri="{FF2B5EF4-FFF2-40B4-BE49-F238E27FC236}">
                <a16:creationId xmlns:a16="http://schemas.microsoft.com/office/drawing/2014/main" id="{58F5A46A-209D-0186-6086-AD5C8FD3A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32" y="329239"/>
            <a:ext cx="3571338" cy="18000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8844AD-51E1-4300-0ABC-F603FB807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" y="-3477"/>
            <a:ext cx="10697136" cy="1201496"/>
          </a:xfrm>
        </p:spPr>
        <p:txBody>
          <a:bodyPr>
            <a:normAutofit/>
          </a:bodyPr>
          <a:lstStyle/>
          <a:p>
            <a:r>
              <a:rPr lang="hu-HU" sz="4000" dirty="0">
                <a:latin typeface="Times New Roman"/>
                <a:ea typeface="Meiryo"/>
                <a:cs typeface="Times New Roman"/>
              </a:rPr>
              <a:t>Mi az a Greenpeace?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229893-884C-2320-E11C-973B9E9B6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1" y="1187569"/>
            <a:ext cx="6360255" cy="5670431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1971-ben alapították Vancouverben, központja Amszterdam. 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Célja: A szervezet arra törekszik, hogy kampányaival és tüntetéseivel minél több helyre eljusson a környezetbarát és </a:t>
            </a:r>
            <a:r>
              <a:rPr lang="hu-HU" b="1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ökogondolkodás</a:t>
            </a: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és életvitel. Felderíti a természetellenes káros tevékenységeket, és nyomást gyakorolt a felelősökre a változásért.  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1971: Az amerikai tengeri atomkísérletek leállítása.</a:t>
            </a:r>
            <a:endParaRPr lang="hu-HU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1986: Életbe lép a nemzetközi bálnavadászati tilalom.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+mn-lt"/>
                <a:cs typeface="Times New Roman"/>
              </a:rPr>
              <a:t>2002: Júniusban megnyílt a magyarországi iroda.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endParaRPr lang="hu-HU" sz="1900" dirty="0">
              <a:solidFill>
                <a:srgbClr val="202122"/>
              </a:solidFill>
              <a:highlight>
                <a:srgbClr val="FFFFFF"/>
              </a:highlight>
              <a:ea typeface="Meiryo"/>
            </a:endParaRPr>
          </a:p>
          <a:p>
            <a:endParaRPr lang="hu-HU" sz="1900" dirty="0">
              <a:solidFill>
                <a:srgbClr val="202122"/>
              </a:solidFill>
              <a:highlight>
                <a:srgbClr val="FFFFFF"/>
              </a:highlight>
              <a:ea typeface="Meiryo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endParaRPr lang="hu-HU" sz="1400" dirty="0">
              <a:solidFill>
                <a:srgbClr val="3366CC"/>
              </a:solidFill>
              <a:highlight>
                <a:srgbClr val="FFFFFF"/>
              </a:highlight>
              <a:ea typeface="Meiryo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endParaRPr lang="hu-HU" sz="1400" dirty="0">
              <a:solidFill>
                <a:srgbClr val="3366CC"/>
              </a:solidFill>
              <a:highlight>
                <a:srgbClr val="FFFFFF"/>
              </a:highlight>
              <a:ea typeface="Meiryo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endParaRPr lang="hu-HU" dirty="0">
              <a:solidFill>
                <a:srgbClr val="404040"/>
              </a:solidFill>
              <a:ea typeface="Meiryo"/>
            </a:endParaRPr>
          </a:p>
        </p:txBody>
      </p:sp>
      <p:pic>
        <p:nvPicPr>
          <p:cNvPr id="4" name="Tartalom helye 3" descr="A képen személy, kültéri, ruházat, épület látható&#10;&#10;Lehet, hogy az AI által létrehozott tartalom helytelen.">
            <a:extLst>
              <a:ext uri="{FF2B5EF4-FFF2-40B4-BE49-F238E27FC236}">
                <a16:creationId xmlns:a16="http://schemas.microsoft.com/office/drawing/2014/main" id="{A3A869AE-E56E-98F3-6F47-5202FED51B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7762" y="2252090"/>
            <a:ext cx="5569500" cy="369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8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C55727-5D6C-A4AE-CB8D-E589BD57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" y="442220"/>
            <a:ext cx="12192381" cy="597647"/>
          </a:xfrm>
        </p:spPr>
        <p:txBody>
          <a:bodyPr>
            <a:noAutofit/>
          </a:bodyPr>
          <a:lstStyle/>
          <a:p>
            <a:r>
              <a:rPr lang="hu-HU" sz="4000">
                <a:latin typeface="Times New Roman"/>
                <a:ea typeface="Meiryo"/>
                <a:cs typeface="Times New Roman"/>
              </a:rPr>
              <a:t>Műanyagszennyezés</a:t>
            </a:r>
            <a:endParaRPr lang="hu-HU" sz="4000">
              <a:latin typeface="Times New Roman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5DFEFE-7ED4-C264-B48F-2D3F13DF0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6325" y="1316965"/>
            <a:ext cx="6101462" cy="5541034"/>
          </a:xfrm>
        </p:spPr>
        <p:txBody>
          <a:bodyPr vert="horz" lIns="109728" tIns="109728" rIns="109728" bIns="91440" rtlCol="0" anchor="t">
            <a:noAutofit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világ kb. 400 millió tonna műanyagot gyárt, ennek ~40%-a egyszer használatos (pl.: zacskó, palack, csomagolópapír), míg a hulladék nagy része nem bomlik le, hanem </a:t>
            </a:r>
            <a:r>
              <a:rPr lang="hu-HU" b="1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aprózódik</a:t>
            </a:r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--&gt; </a:t>
            </a:r>
            <a:r>
              <a:rPr lang="hu-HU" b="1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mikroműanyag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Mi történik vele?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Belekerül a vízbe, a talajba, megtalálható az ivóvízben és az emberi vérben, ill. az óceánokon szemétszigetekként gyülemlik fel.</a:t>
            </a:r>
          </a:p>
        </p:txBody>
      </p:sp>
      <p:pic>
        <p:nvPicPr>
          <p:cNvPr id="5" name="Tartalom helye 4" descr="A képen víz alatti, zátony, Organizmus, Korallzátony látható&#10;&#10;Lehet, hogy az AI által létrehozott tartalom helytelen.">
            <a:extLst>
              <a:ext uri="{FF2B5EF4-FFF2-40B4-BE49-F238E27FC236}">
                <a16:creationId xmlns:a16="http://schemas.microsoft.com/office/drawing/2014/main" id="{ACD6064A-A51B-C26C-C5AE-ED6EA71F0C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8970" y="2158748"/>
            <a:ext cx="5785161" cy="326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6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CA0FD6-A234-7F68-301A-535C80405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" y="442220"/>
            <a:ext cx="10697136" cy="712667"/>
          </a:xfrm>
        </p:spPr>
        <p:txBody>
          <a:bodyPr>
            <a:noAutofit/>
          </a:bodyPr>
          <a:lstStyle/>
          <a:p>
            <a:r>
              <a:rPr lang="hu-HU" sz="4000">
                <a:latin typeface="Times New Roman"/>
                <a:ea typeface="Meiryo"/>
                <a:cs typeface="Times New Roman"/>
              </a:rPr>
              <a:t>Műanyagszennyezés </a:t>
            </a:r>
            <a:endParaRPr lang="hu-HU" sz="4000">
              <a:latin typeface="Times New Roman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CF765E-6DAE-B197-E2EF-6A4A7CDE9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1" y="1489492"/>
            <a:ext cx="6619047" cy="5138470"/>
          </a:xfrm>
        </p:spPr>
        <p:txBody>
          <a:bodyPr vert="horz" lIns="109728" tIns="109728" rIns="109728" bIns="91440" rtlCol="0" anchor="t">
            <a:noAutofit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Miért veszélyes?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Élővilág --&gt; Tápláléknak nézik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                Bekerül a táplálékláncba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                Mérgező anyagokat köt meg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Ember --&gt;  Hormonrendszerre radikálisan ható anyagok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               Rákkeltő hatás (kutatások alatt)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               Halászatra, turizmusra, mezőgazdaságra kártékony</a:t>
            </a:r>
          </a:p>
          <a:p>
            <a:r>
              <a:rPr lang="hu-HU" b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Bolygó --&gt;  Talajszennyezés, ökoszisztémák károsodása, üvegházhatás</a:t>
            </a:r>
          </a:p>
          <a:p>
            <a:endParaRPr lang="hu-HU" b="1">
              <a:solidFill>
                <a:schemeClr val="tx1"/>
              </a:solidFill>
              <a:ea typeface="Meiryo"/>
            </a:endParaRPr>
          </a:p>
          <a:p>
            <a:endParaRPr lang="hu-HU" sz="2000">
              <a:ea typeface="Meiryo"/>
            </a:endParaRPr>
          </a:p>
        </p:txBody>
      </p:sp>
      <p:pic>
        <p:nvPicPr>
          <p:cNvPr id="5" name="Tartalom helye 4" descr="A képen kültéri, talaj, tengerpart látható&#10;&#10;Lehet, hogy az AI által létrehozott tartalom helytelen.">
            <a:extLst>
              <a:ext uri="{FF2B5EF4-FFF2-40B4-BE49-F238E27FC236}">
                <a16:creationId xmlns:a16="http://schemas.microsoft.com/office/drawing/2014/main" id="{2E7F2FDF-83E7-C62D-5154-3EBD2AD8A2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2176" y="2157283"/>
            <a:ext cx="5138181" cy="34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8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AA292C-3672-A99F-CA13-78F13B207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26" y="-3477"/>
            <a:ext cx="5880722" cy="942703"/>
          </a:xfrm>
        </p:spPr>
        <p:txBody>
          <a:bodyPr>
            <a:normAutofit/>
          </a:bodyPr>
          <a:lstStyle/>
          <a:p>
            <a:r>
              <a:rPr lang="hu-HU" sz="4000">
                <a:latin typeface="Times New Roman"/>
                <a:ea typeface="Meiryo"/>
                <a:cs typeface="Times New Roman"/>
              </a:rPr>
              <a:t>A pusztuló élővilág</a:t>
            </a:r>
            <a:endParaRPr lang="hu-HU" sz="4000">
              <a:latin typeface="Times New Roman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79C9E4C-0D83-7D25-81E9-6634CE75E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070" y="1719531"/>
            <a:ext cx="6547161" cy="3657601"/>
          </a:xfrm>
        </p:spPr>
        <p:txBody>
          <a:bodyPr vert="horz" lIns="109728" tIns="109728" rIns="109728" bIns="91440" rtlCol="0" anchor="t">
            <a:noAutofit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Fajok kihalása és vagy védettsége: A növény- és állatfajok sokkal gyorsabb ütemben halnak ki, mint a természetes kihalási ráta.</a:t>
            </a:r>
            <a:endParaRPr lang="hu-HU" b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Népességcsökkenés: Az egyes élőlények (pl.: rovarok, madarak, halak) száma jelentősen csökken.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Élőhelyek </a:t>
            </a:r>
            <a:r>
              <a:rPr lang="hu-HU" b="1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romlása:A</a:t>
            </a: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szárazföldi és vízi ökoszisztémák károsodnak, vagy teljesen eltűnnek.</a:t>
            </a:r>
          </a:p>
          <a:p>
            <a:endParaRPr lang="hu-HU">
              <a:ea typeface="Meiryo"/>
            </a:endParaRPr>
          </a:p>
        </p:txBody>
      </p:sp>
      <p:pic>
        <p:nvPicPr>
          <p:cNvPr id="4" name="Tartalom helye 3" descr="A képen szöveg, képernyőkép, Betűtípus,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443C990-2B6A-7213-48DD-89CDB3867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9686" y="2536750"/>
            <a:ext cx="5238822" cy="251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7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A5F2C0-8881-4EAC-23D4-16BB0DED6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" y="442220"/>
            <a:ext cx="10682759" cy="69828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pusztuló élővilág - Biodiverzitási válság</a:t>
            </a:r>
            <a:endParaRPr lang="hu-HU" sz="4000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D023AD-F39F-7E4E-6073-6CA0D8A20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6325" y="1403230"/>
            <a:ext cx="5670140" cy="5454770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Élőhelyek pusztulása: Az erdőírtás, az urbanizáció és a mezőgazdászati területek terjeszkedése miatt az állatok és növények természetes otthonai eltűnnek.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endParaRPr lang="hu-HU" b="1" dirty="0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Klímaváltozás: Az ingadozó hőmérséklet és csapadékmennyiség miatt sok faj nem képes alkalmazkodni.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endParaRPr lang="hu-HU" b="1" dirty="0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Túlzott erőforrás-használat: A túlvadászat, orvgazdászat is hozzájárul az állatok kipusztulásához. </a:t>
            </a:r>
          </a:p>
        </p:txBody>
      </p:sp>
      <p:pic>
        <p:nvPicPr>
          <p:cNvPr id="5" name="Tartalom helye 4" descr="A képen szöveg, képernyőkép, ég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A70AE56-77BD-E152-0043-2311265F3A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0466" y="1403231"/>
            <a:ext cx="4764657" cy="479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9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D3474A-3CA5-FDC5-AC5A-948E7953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26" y="442220"/>
            <a:ext cx="10711514" cy="626403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latin typeface="Times New Roman"/>
                <a:ea typeface="Meiryo"/>
                <a:cs typeface="Times New Roman"/>
              </a:rPr>
              <a:t>Légszennyezettség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7A1386-5205-DEB5-EF25-5933BAF73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52" y="1058175"/>
            <a:ext cx="6992857" cy="5799824"/>
          </a:xfrm>
        </p:spPr>
        <p:txBody>
          <a:bodyPr vert="horz" lIns="109728" tIns="109728" rIns="109728" bIns="91440" rtlCol="0" anchor="t">
            <a:normAutofit fontScale="92500" lnSpcReduction="20000"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levegőszennyezés fő forrásai az ipari tevékenységek, a közlekedés, az energiatermelés és a háztartási tüzelés.</a:t>
            </a:r>
          </a:p>
          <a:p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 E folyamatok jelentős mennyiségű káros anyagot (CO2, </a:t>
            </a:r>
            <a:r>
              <a:rPr lang="hu-HU" b="1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NOx</a:t>
            </a: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, SO2, szálló por) juttatnak a légkörbe.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Az emberi egészségre súlyos következményekkel jár.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Hozzájárulhat légzőszervi betegségek, asztma, krónikus hörghurut, szív- és érrendszeri problémákhoz. 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WHO adatai szerint évente több millió korai halálozásért felelős világszerte.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Klímaváltozás, savasesők, ökoszisztémák károsodása, globális felmelegedés (túlzott (túlzott szén-dioxid-kibocsátás)</a:t>
            </a:r>
            <a:endParaRPr lang="hu-HU" b="1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Megoldás: megújuló energiaforrások használata, környezetbarát közlekedési módok, szigorú környezetvédelmi szabályozás</a:t>
            </a:r>
          </a:p>
        </p:txBody>
      </p:sp>
      <p:pic>
        <p:nvPicPr>
          <p:cNvPr id="5" name="Tartalom helye 4" descr="A képen jármű, kültéri, Szárazföldi jármű, fa látható&#10;&#10;Lehet, hogy az AI által létrehozott tartalom helytelen.">
            <a:extLst>
              <a:ext uri="{FF2B5EF4-FFF2-40B4-BE49-F238E27FC236}">
                <a16:creationId xmlns:a16="http://schemas.microsoft.com/office/drawing/2014/main" id="{C91A1499-6D57-B773-FE59-2059BC07F2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24252" y="2459316"/>
            <a:ext cx="3326634" cy="2034257"/>
          </a:xfrm>
          <a:prstGeom prst="rect">
            <a:avLst/>
          </a:prstGeom>
        </p:spPr>
      </p:pic>
      <p:pic>
        <p:nvPicPr>
          <p:cNvPr id="6" name="Kép 5" descr="A képen felhő, ég, személy, kültéri látható&#10;&#10;Lehet, hogy az AI által létrehozott tartalom helytelen.">
            <a:extLst>
              <a:ext uri="{FF2B5EF4-FFF2-40B4-BE49-F238E27FC236}">
                <a16:creationId xmlns:a16="http://schemas.microsoft.com/office/drawing/2014/main" id="{B4E7FA41-645E-FD9F-4DC5-29E72223D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804" y="4658263"/>
            <a:ext cx="3146884" cy="2199737"/>
          </a:xfrm>
          <a:prstGeom prst="rect">
            <a:avLst/>
          </a:prstGeom>
        </p:spPr>
      </p:pic>
      <p:pic>
        <p:nvPicPr>
          <p:cNvPr id="7" name="Kép 6" descr="A képen ég, felhő, kültéri, napnyugta látható&#10;&#10;Lehet, hogy az AI által létrehozott tartalom helytelen.">
            <a:extLst>
              <a:ext uri="{FF2B5EF4-FFF2-40B4-BE49-F238E27FC236}">
                <a16:creationId xmlns:a16="http://schemas.microsoft.com/office/drawing/2014/main" id="{001D10F4-7D8E-DC65-9709-408D52187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755" y="118611"/>
            <a:ext cx="3336404" cy="217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9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A4290F-F145-F2E8-A2EF-64CB31A8D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02" y="284070"/>
            <a:ext cx="10538986" cy="842061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Megújuló energia</a:t>
            </a:r>
            <a:endParaRPr lang="hu-HU" sz="4000">
              <a:solidFill>
                <a:schemeClr val="tx1"/>
              </a:solidFill>
              <a:latin typeface="Times New Roman"/>
              <a:ea typeface="Meiryo"/>
              <a:cs typeface="Times New Roman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0CE41E-3155-D6B4-8EB8-9FAFBE31D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202" y="1518248"/>
            <a:ext cx="6489651" cy="5339751"/>
          </a:xfrm>
        </p:spPr>
        <p:txBody>
          <a:bodyPr vert="horz" lIns="109728" tIns="109728" rIns="109728" bIns="91440" rtlCol="0" anchor="t">
            <a:normAutofit fontScale="92500" lnSpcReduction="20000"/>
          </a:bodyPr>
          <a:lstStyle/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Emberi léptékben képesek megújulni, nem fogynak el soha.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Fajtái: a napenergia közvetlen termikus és </a:t>
            </a:r>
            <a:r>
              <a:rPr lang="hu-HU" b="1" dirty="0" err="1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fotoelektromos</a:t>
            </a: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 hasznosítása, a biomassza, szélenergia, vízenergia, geotermikus energia, ill. a Holdtól függő árapály-energia.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Felhasználása:</a:t>
            </a:r>
          </a:p>
          <a:p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szélenergia a levegő mozgási energiája, a szélkerekek megforgatják a generátort = elektromos energia. 2010-es adatok szerint évi 20%-kal növekszik a megtermelt energia.</a:t>
            </a:r>
          </a:p>
          <a:p>
            <a:pPr marL="285750" indent="-285750">
              <a:buFont typeface="Arial" panose="020B0503020204020204" pitchFamily="34" charset="0"/>
              <a:buChar char="•"/>
            </a:pPr>
            <a:r>
              <a:rPr lang="hu-HU" b="1" dirty="0">
                <a:solidFill>
                  <a:schemeClr val="tx1"/>
                </a:solidFill>
                <a:latin typeface="Times New Roman"/>
                <a:ea typeface="Meiryo"/>
                <a:cs typeface="Times New Roman"/>
              </a:rPr>
              <a:t>A vízenergia a folyók vizének helyzeti energiája. A folyón érkező vizet gáttal felduzzasztják, ráeresztik a turbinákra, ahol a helyzeti energia a generátorokban elektromos energiává alakul ál. </a:t>
            </a:r>
          </a:p>
        </p:txBody>
      </p:sp>
      <p:pic>
        <p:nvPicPr>
          <p:cNvPr id="6" name="Tartalom helye 5" descr="A képen ég, kültéri, szélmalom, napelem látható&#10;&#10;Lehet, hogy az AI által létrehozott tartalom helytelen.">
            <a:extLst>
              <a:ext uri="{FF2B5EF4-FFF2-40B4-BE49-F238E27FC236}">
                <a16:creationId xmlns:a16="http://schemas.microsoft.com/office/drawing/2014/main" id="{A7ED3D53-B809-3086-48E2-2BD618A965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95537" y="2169903"/>
            <a:ext cx="4309612" cy="315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F2F401-6481-80C1-7432-3DB0A1F2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920" y="-3477"/>
            <a:ext cx="9575702" cy="1733457"/>
          </a:xfrm>
        </p:spPr>
        <p:txBody>
          <a:bodyPr>
            <a:normAutofit/>
          </a:bodyPr>
          <a:lstStyle/>
          <a:p>
            <a:pPr algn="ctr"/>
            <a:r>
              <a:rPr lang="hu-HU" sz="4000" dirty="0">
                <a:solidFill>
                  <a:schemeClr val="tx1"/>
                </a:solidFill>
                <a:latin typeface="Tw Cen MT"/>
                <a:ea typeface="Meiryo"/>
              </a:rPr>
              <a:t>Köszönjük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95ED4F-ABDC-8906-86A1-23F80BB4C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57" y="3218049"/>
            <a:ext cx="8770571" cy="3277692"/>
          </a:xfrm>
        </p:spPr>
        <p:txBody>
          <a:bodyPr vert="horz" lIns="109728" tIns="109728" rIns="109728" bIns="91440" rtlCol="0" anchor="t">
            <a:noAutofit/>
          </a:bodyPr>
          <a:lstStyle/>
          <a:p>
            <a:r>
              <a:rPr lang="hu-HU" i="1" dirty="0">
                <a:solidFill>
                  <a:schemeClr val="bg1"/>
                </a:solidFill>
                <a:latin typeface="Tw Cen MT"/>
                <a:ea typeface="Meiryo"/>
              </a:rPr>
              <a:t>K</a:t>
            </a:r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észítették a Ferencvárosi Sport Általános Iskola és Gimnázium 12-es tanulói:</a:t>
            </a:r>
          </a:p>
          <a:p>
            <a:endParaRPr lang="hu-HU" b="1" i="1" dirty="0">
              <a:solidFill>
                <a:schemeClr val="bg1"/>
              </a:solidFill>
              <a:latin typeface="Tw Cen MT"/>
              <a:ea typeface="Meiryo"/>
            </a:endParaRPr>
          </a:p>
          <a:p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Orbán Illés</a:t>
            </a:r>
          </a:p>
          <a:p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Chen Bence</a:t>
            </a:r>
          </a:p>
          <a:p>
            <a:r>
              <a:rPr lang="hu-HU" b="1" i="1" err="1">
                <a:solidFill>
                  <a:schemeClr val="bg1"/>
                </a:solidFill>
                <a:latin typeface="Tw Cen MT"/>
                <a:ea typeface="Meiryo"/>
              </a:rPr>
              <a:t>Mitró</a:t>
            </a:r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 Krisztián</a:t>
            </a:r>
          </a:p>
          <a:p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Bense Martin</a:t>
            </a:r>
          </a:p>
          <a:p>
            <a:r>
              <a:rPr lang="hu-HU" b="1" i="1" dirty="0">
                <a:solidFill>
                  <a:schemeClr val="bg1"/>
                </a:solidFill>
                <a:latin typeface="Tw Cen MT"/>
                <a:ea typeface="Meiryo"/>
              </a:rPr>
              <a:t>Horváth Dominik</a:t>
            </a:r>
          </a:p>
        </p:txBody>
      </p:sp>
    </p:spTree>
    <p:extLst>
      <p:ext uri="{BB962C8B-B14F-4D97-AF65-F5344CB8AC3E}">
        <p14:creationId xmlns:p14="http://schemas.microsoft.com/office/powerpoint/2010/main" val="11113446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Szélesvásznú</PresentationFormat>
  <Paragraphs>57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6" baseType="lpstr">
      <vt:lpstr>Meiryo</vt:lpstr>
      <vt:lpstr>Arial</vt:lpstr>
      <vt:lpstr>Corbel</vt:lpstr>
      <vt:lpstr>Gill Sans MT</vt:lpstr>
      <vt:lpstr>Times New Roman</vt:lpstr>
      <vt:lpstr>Tw Cen MT</vt:lpstr>
      <vt:lpstr>SketchLinesVTI</vt:lpstr>
      <vt:lpstr>Zöldmozgalom-projektmunka</vt:lpstr>
      <vt:lpstr>Mi az a Greenpeace?</vt:lpstr>
      <vt:lpstr>Műanyagszennyezés</vt:lpstr>
      <vt:lpstr>Műanyagszennyezés </vt:lpstr>
      <vt:lpstr>A pusztuló élővilág</vt:lpstr>
      <vt:lpstr>A pusztuló élővilág - Biodiverzitási válság</vt:lpstr>
      <vt:lpstr>Légszennyezettség</vt:lpstr>
      <vt:lpstr>Megújuló energia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Zöldmozgalom-projektmunka</dc:title>
  <dc:creator>Laki Ildikó (DIUPAF)</dc:creator>
  <cp:lastModifiedBy>Laki Ildikó (DIUPAF)</cp:lastModifiedBy>
  <cp:revision>485</cp:revision>
  <dcterms:created xsi:type="dcterms:W3CDTF">2026-02-17T15:02:53Z</dcterms:created>
  <dcterms:modified xsi:type="dcterms:W3CDTF">2026-02-23T21:40:28Z</dcterms:modified>
</cp:coreProperties>
</file>